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30B8D-2332-4ADF-820B-FD21E598DE4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35F04-51A6-492C-92C0-9CE163E7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87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5F04-51A6-492C-92C0-9CE163E7EF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17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140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809BB-C9DE-4CD6-974A-514A04164E8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7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86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61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170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647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10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9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6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2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913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2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5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AVTC Model Based Design Curriculum Development Project</a:t>
            </a:r>
          </a:p>
        </p:txBody>
      </p:sp>
    </p:spTree>
    <p:extLst>
      <p:ext uri="{BB962C8B-B14F-4D97-AF65-F5344CB8AC3E}">
        <p14:creationId xmlns:p14="http://schemas.microsoft.com/office/powerpoint/2010/main" val="1968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Response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 1: Resistors</a:t>
                </a:r>
              </a:p>
              <a:p>
                <a:pPr lvl="1"/>
                <a:r>
                  <a:rPr lang="en-US" dirty="0" smtClean="0"/>
                  <a:t>Input: Current, I</a:t>
                </a:r>
              </a:p>
              <a:p>
                <a:pPr lvl="1"/>
                <a:r>
                  <a:rPr lang="en-US" dirty="0" smtClean="0"/>
                  <a:t>Output: Voltage, V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𝐼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𝜑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6216015" y="2438400"/>
            <a:ext cx="1924050" cy="876300"/>
            <a:chOff x="4724400" y="5105400"/>
            <a:chExt cx="1924050" cy="876300"/>
          </a:xfrm>
        </p:grpSpPr>
        <p:grpSp>
          <p:nvGrpSpPr>
            <p:cNvPr id="6" name="Group 5"/>
            <p:cNvGrpSpPr/>
            <p:nvPr/>
          </p:nvGrpSpPr>
          <p:grpSpPr>
            <a:xfrm>
              <a:off x="4724400" y="5105400"/>
              <a:ext cx="1924050" cy="876300"/>
              <a:chOff x="4724400" y="5105400"/>
              <a:chExt cx="1924050" cy="876300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5105400"/>
                <a:ext cx="1924050" cy="876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" name="Straight Arrow Connector 8"/>
              <p:cNvCxnSpPr/>
              <p:nvPr/>
            </p:nvCxnSpPr>
            <p:spPr>
              <a:xfrm>
                <a:off x="4724400" y="5562600"/>
                <a:ext cx="4572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4800600" y="518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I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520447"/>
            <a:ext cx="3383280" cy="203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Example 2: Capacitor</a:t>
                </a:r>
                <a:endParaRPr lang="en-US" dirty="0"/>
              </a:p>
              <a:p>
                <a:pPr lvl="1"/>
                <a:r>
                  <a:rPr lang="en-US" dirty="0"/>
                  <a:t>Input: Current, I</a:t>
                </a:r>
              </a:p>
              <a:p>
                <a:pPr lvl="1"/>
                <a:r>
                  <a:rPr lang="en-US" dirty="0"/>
                  <a:t>Output: Voltage, V</a:t>
                </a:r>
              </a:p>
              <a:p>
                <a:pPr marL="457200" lvl="1" indent="0">
                  <a:buNone/>
                </a:pPr>
                <a:endParaRPr lang="en-US" sz="2000" i="1" dirty="0" smtClean="0">
                  <a:latin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𝐼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 smtClean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𝑉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den>
                      </m:f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den>
                      </m:f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/>
                              </a:rPr>
                              <m:t>𝑉</m:t>
                            </m:r>
                          </m:num>
                          <m:den>
                            <m:r>
                              <a:rPr lang="en-US" sz="2000" i="1">
                                <a:latin typeface="Cambria Math"/>
                              </a:rPr>
                              <m:t>𝐼</m:t>
                            </m:r>
                          </m:den>
                        </m:f>
                      </m:e>
                    </m:d>
                    <m:r>
                      <a:rPr lang="en-US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𝐶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,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509280"/>
            <a:ext cx="3383280" cy="20439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324600" y="2209800"/>
            <a:ext cx="1828800" cy="1066800"/>
            <a:chOff x="6019800" y="1819275"/>
            <a:chExt cx="1828800" cy="10668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1819275"/>
              <a:ext cx="18288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6019800" y="2438400"/>
              <a:ext cx="457200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096000" y="2069068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I</a:t>
              </a:r>
              <a:endParaRPr lang="en-US" sz="1600" b="1" dirty="0">
                <a:solidFill>
                  <a:prstClr val="black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162800" y="5812795"/>
                <a:ext cx="533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n-US" sz="11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↑</m:t>
                      </m:r>
                    </m:oMath>
                  </m:oMathPara>
                </a14:m>
                <a:endParaRPr lang="en-US" sz="1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0" y="5812795"/>
                <a:ext cx="533400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 3: Inductor</a:t>
                </a:r>
              </a:p>
              <a:p>
                <a:pPr lvl="1"/>
                <a:r>
                  <a:rPr lang="en-US" dirty="0"/>
                  <a:t>Input: Current, I</a:t>
                </a:r>
              </a:p>
              <a:p>
                <a:pPr lvl="1"/>
                <a:r>
                  <a:rPr lang="en-US" dirty="0"/>
                  <a:t>Output: Voltage, V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𝐼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𝑉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𝐿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𝑑𝐼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𝜔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=</m:t>
                          </m:r>
                        </m:e>
                      </m:func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𝜔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</a:rPr>
                                <m:t>𝐼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𝐿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n-US" sz="2000" i="1">
                          <a:latin typeface="Cambria Math"/>
                        </a:rPr>
                        <m:t>,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𝜑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4533393"/>
            <a:ext cx="3383280" cy="203949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206489" y="2305050"/>
            <a:ext cx="2108470" cy="971550"/>
            <a:chOff x="6206489" y="2305050"/>
            <a:chExt cx="2108470" cy="97155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489" y="2305050"/>
              <a:ext cx="210847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6206489" y="2819400"/>
              <a:ext cx="57531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324600" y="2450068"/>
              <a:ext cx="346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I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162800" y="5148590"/>
                <a:ext cx="533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n-US" sz="11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↑</m:t>
                      </m:r>
                    </m:oMath>
                  </m:oMathPara>
                </a14:m>
                <a:endParaRPr lang="en-US" sz="1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0" y="5148590"/>
                <a:ext cx="533400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76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4: Parallel capacitor and resistor</a:t>
            </a:r>
          </a:p>
          <a:p>
            <a:pPr lvl="1"/>
            <a:r>
              <a:rPr lang="en-US" dirty="0"/>
              <a:t>Input: Current, I</a:t>
            </a:r>
          </a:p>
          <a:p>
            <a:pPr lvl="1"/>
            <a:r>
              <a:rPr lang="en-US" dirty="0"/>
              <a:t>Output: Voltage, </a:t>
            </a:r>
            <a:r>
              <a:rPr lang="en-US" dirty="0" smtClean="0"/>
              <a:t>V</a:t>
            </a:r>
          </a:p>
          <a:p>
            <a:pPr marL="457200" lvl="1" indent="0">
              <a:buNone/>
            </a:pPr>
            <a:r>
              <a:rPr lang="en-US" dirty="0" smtClean="0"/>
              <a:t>After a bit of computation, we obtain that the </a:t>
            </a:r>
            <a:r>
              <a:rPr lang="en-US" dirty="0" err="1" smtClean="0"/>
              <a:t>Nyquist</a:t>
            </a:r>
            <a:r>
              <a:rPr lang="en-US" dirty="0" smtClean="0"/>
              <a:t> plot of this pair forms a semicircle.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ttp://www.johnhearfield.com/RC/RCpar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576" y="2209800"/>
            <a:ext cx="1503224" cy="9947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6019800" y="4343400"/>
            <a:ext cx="2590800" cy="1757692"/>
            <a:chOff x="0" y="490102"/>
            <a:chExt cx="1688100" cy="1145364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490102"/>
              <a:ext cx="1688100" cy="1145364"/>
              <a:chOff x="0" y="490102"/>
              <a:chExt cx="1688100" cy="114536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90102"/>
                <a:ext cx="1688100" cy="1145364"/>
                <a:chOff x="0" y="490102"/>
                <a:chExt cx="1688100" cy="1145364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0" y="490102"/>
                  <a:ext cx="1688100" cy="1145364"/>
                  <a:chOff x="0" y="490102"/>
                  <a:chExt cx="1688100" cy="1145364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Text Box 20"/>
                      <p:cNvSpPr txBox="1"/>
                      <p:nvPr/>
                    </p:nvSpPr>
                    <p:spPr>
                      <a:xfrm>
                        <a:off x="1169305" y="1185260"/>
                        <a:ext cx="518795" cy="204470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b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 xmlns:m="http://schemas.openxmlformats.org/officeDocument/2006/math">
                            <m:r>
                              <a:rPr lang="en-US" sz="7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𝑹</m:t>
                            </m:r>
                          </m:oMath>
                        </a14:m>
                        <a:r>
                          <a:rPr lang="en-US" sz="700" b="1" dirty="0">
                            <a:solidFill>
                              <a:prstClr val="black"/>
                            </a:solidFill>
                            <a:ea typeface="Times New Roman"/>
                            <a:cs typeface="Arial"/>
                          </a:rPr>
                          <a:t>e(Z) </a:t>
                        </a:r>
                        <a:endParaRPr lang="en-US" sz="1100" dirty="0">
                          <a:solidFill>
                            <a:prstClr val="black"/>
                          </a:solidFill>
                          <a:ea typeface="Calibri"/>
                          <a:cs typeface="Arial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4" name="Text 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169305" y="1185260"/>
                        <a:ext cx="518795" cy="20447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 b="-1923"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0" y="490102"/>
                    <a:ext cx="1439848" cy="1145364"/>
                    <a:chOff x="0" y="490102"/>
                    <a:chExt cx="1439848" cy="114536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" name="Text Box 22"/>
                        <p:cNvSpPr txBox="1"/>
                        <p:nvPr/>
                      </p:nvSpPr>
                      <p:spPr>
                        <a:xfrm rot="16200000">
                          <a:off x="-157163" y="647265"/>
                          <a:ext cx="518795" cy="204470"/>
                        </a:xfrm>
                        <a:prstGeom prst="rect">
                          <a:avLst/>
                        </a:prstGeom>
                        <a:solidFill>
                          <a:schemeClr val="lt1"/>
                        </a:solidFill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b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700" b="1" i="1" dirty="0">
                              <a:solidFill>
                                <a:prstClr val="black"/>
                              </a:solidFill>
                              <a:ea typeface="Times New Roman"/>
                              <a:cs typeface="Arial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r>
                                <a:rPr lang="en-US" sz="7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𝑰𝒎</m:t>
                              </m:r>
                            </m:oMath>
                          </a14:m>
                          <a:r>
                            <a:rPr lang="en-US" sz="700" b="1" dirty="0">
                              <a:solidFill>
                                <a:prstClr val="black"/>
                              </a:solidFill>
                              <a:ea typeface="Times New Roman"/>
                              <a:cs typeface="Arial"/>
                            </a:rPr>
                            <a:t>(Z) </a:t>
                          </a:r>
                          <a:endParaRPr lang="en-US" sz="1100" dirty="0">
                            <a:solidFill>
                              <a:prstClr val="black"/>
                            </a:solidFill>
                            <a:ea typeface="Calibri"/>
                            <a:cs typeface="Arial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6" name="Text Box 2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6200000">
                          <a:off x="-157163" y="647265"/>
                          <a:ext cx="518795" cy="204470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 r="-1923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197610" y="518796"/>
                      <a:ext cx="1242238" cy="1116670"/>
                      <a:chOff x="51206" y="453108"/>
                      <a:chExt cx="1242558" cy="1116757"/>
                    </a:xfrm>
                  </p:grpSpPr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52196" y="723510"/>
                        <a:ext cx="862965" cy="805367"/>
                        <a:chOff x="52196" y="-117738"/>
                        <a:chExt cx="862965" cy="805367"/>
                      </a:xfrm>
                    </p:grpSpPr>
                    <p:sp>
                      <p:nvSpPr>
                        <p:cNvPr id="21" name="Oval 20"/>
                        <p:cNvSpPr/>
                        <p:nvPr/>
                      </p:nvSpPr>
                      <p:spPr>
                        <a:xfrm>
                          <a:off x="58522" y="0"/>
                          <a:ext cx="724103" cy="687629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6"/>
                        </a:lnRef>
                        <a:fillRef idx="1">
                          <a:schemeClr val="lt1"/>
                        </a:fillRef>
                        <a:effectRef idx="0">
                          <a:schemeClr val="accent6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>
                            <a:solidFill>
                              <a:prstClr val="black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" name="Rectangle 21"/>
                        <p:cNvSpPr/>
                        <p:nvPr/>
                      </p:nvSpPr>
                      <p:spPr>
                        <a:xfrm>
                          <a:off x="52196" y="-117738"/>
                          <a:ext cx="862965" cy="44577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6"/>
                        </a:lnRef>
                        <a:fillRef idx="1">
                          <a:schemeClr val="lt1"/>
                        </a:fillRef>
                        <a:effectRef idx="0">
                          <a:schemeClr val="accent6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>
                            <a:solidFill>
                              <a:prstClr val="black"/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19" name="Straight Arrow Connector 18"/>
                      <p:cNvCxnSpPr/>
                      <p:nvPr/>
                    </p:nvCxnSpPr>
                    <p:spPr>
                      <a:xfrm flipV="1">
                        <a:off x="51206" y="453108"/>
                        <a:ext cx="0" cy="1116757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Arrow Connector 19"/>
                      <p:cNvCxnSpPr/>
                      <p:nvPr/>
                    </p:nvCxnSpPr>
                    <p:spPr>
                      <a:xfrm flipV="1">
                        <a:off x="51206" y="1169280"/>
                        <a:ext cx="1242558" cy="820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 Box 16"/>
                    <p:cNvSpPr txBox="1"/>
                    <p:nvPr/>
                  </p:nvSpPr>
                  <p:spPr>
                    <a:xfrm>
                      <a:off x="347550" y="1383873"/>
                      <a:ext cx="446849" cy="251591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1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𝜔</m:t>
                            </m:r>
                            <m:r>
                              <a:rPr lang="en-US" sz="11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Arial"/>
                              </a:rPr>
                              <m:t>↑</m:t>
                            </m:r>
                          </m:oMath>
                        </m:oMathPara>
                      </a14:m>
                      <a:endParaRPr lang="en-US" sz="1100" dirty="0">
                        <a:solidFill>
                          <a:prstClr val="black"/>
                        </a:solidFill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Text Box 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7550" y="1383873"/>
                      <a:ext cx="446849" cy="251591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 Box 17"/>
                  <p:cNvSpPr txBox="1"/>
                  <p:nvPr/>
                </p:nvSpPr>
                <p:spPr>
                  <a:xfrm>
                    <a:off x="672804" y="1139104"/>
                    <a:ext cx="518795" cy="195114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b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600" i="1">
                              <a:solidFill>
                                <a:prstClr val="black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𝑅</m:t>
                          </m:r>
                        </m:oMath>
                      </m:oMathPara>
                    </a14:m>
                    <a:endParaRPr lang="en-US" sz="1100" dirty="0">
                      <a:solidFill>
                        <a:prstClr val="black"/>
                      </a:solidFill>
                      <a:ea typeface="Calibri"/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11" name="Text 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2804" y="1139104"/>
                    <a:ext cx="518795" cy="195114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9" name="Straight Arrow Connector 8"/>
            <p:cNvCxnSpPr/>
            <p:nvPr/>
          </p:nvCxnSpPr>
          <p:spPr>
            <a:xfrm flipH="1" flipV="1">
              <a:off x="496500" y="1594482"/>
              <a:ext cx="10029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75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frequency response of battery systems have been widely </a:t>
            </a:r>
            <a:r>
              <a:rPr lang="en-US" sz="2800" smtClean="0"/>
              <a:t>studied through the </a:t>
            </a:r>
            <a:r>
              <a:rPr lang="en-US" sz="2800" dirty="0" smtClean="0"/>
              <a:t>Electrochemistry Impedance Spectroscopy (EIS) </a:t>
            </a:r>
            <a:r>
              <a:rPr lang="en-US" sz="2800" dirty="0"/>
              <a:t>technique</a:t>
            </a:r>
            <a:r>
              <a:rPr lang="en-US" sz="2800" dirty="0" smtClean="0"/>
              <a:t>.</a:t>
            </a:r>
            <a:r>
              <a:rPr lang="en-US" sz="2800" baseline="30000" dirty="0" smtClean="0"/>
              <a:t>[2]</a:t>
            </a:r>
          </a:p>
          <a:p>
            <a:r>
              <a:rPr lang="en-US" sz="2800" dirty="0" smtClean="0"/>
              <a:t>Electrochemists use a slightly different version of </a:t>
            </a:r>
            <a:r>
              <a:rPr lang="en-US" sz="2800" dirty="0" err="1" smtClean="0"/>
              <a:t>Nyquist</a:t>
            </a:r>
            <a:r>
              <a:rPr lang="en-US" sz="2800" dirty="0" smtClean="0"/>
              <a:t> plots, where the Negative vertical axis is directed upward.</a:t>
            </a:r>
            <a:r>
              <a:rPr lang="en-US" sz="2800" baseline="30000" dirty="0">
                <a:solidFill>
                  <a:prstClr val="black"/>
                </a:solidFill>
              </a:rPr>
              <a:t> [1]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4038600"/>
            <a:ext cx="2497407" cy="224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62484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</a:rPr>
              <a:t>Schematic EIS plot of a cell</a:t>
            </a:r>
          </a:p>
        </p:txBody>
      </p:sp>
    </p:spTree>
    <p:extLst>
      <p:ext uri="{BB962C8B-B14F-4D97-AF65-F5344CB8AC3E}">
        <p14:creationId xmlns:p14="http://schemas.microsoft.com/office/powerpoint/2010/main" val="405571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[1]	C. </a:t>
            </a:r>
            <a:r>
              <a:rPr lang="en-US" sz="2800" dirty="0" err="1" smtClean="0"/>
              <a:t>Rahn</a:t>
            </a:r>
            <a:r>
              <a:rPr lang="en-US" sz="2800" dirty="0" smtClean="0"/>
              <a:t> and C.Y. Wang, “</a:t>
            </a:r>
            <a:r>
              <a:rPr lang="en-US" sz="2800" i="1" dirty="0" smtClean="0"/>
              <a:t>Battery Systems Engineering,”</a:t>
            </a:r>
            <a:r>
              <a:rPr lang="en-US" sz="2800" dirty="0" smtClean="0"/>
              <a:t> </a:t>
            </a:r>
            <a:r>
              <a:rPr lang="en-US" sz="2800" dirty="0" err="1" smtClean="0"/>
              <a:t>Chichester</a:t>
            </a:r>
            <a:r>
              <a:rPr lang="en-US" sz="2800" dirty="0" smtClean="0"/>
              <a:t>:  John Wiley &amp; Sons, 2013.</a:t>
            </a:r>
          </a:p>
          <a:p>
            <a:endParaRPr lang="en-US" sz="2800" dirty="0"/>
          </a:p>
          <a:p>
            <a:r>
              <a:rPr lang="en-US" sz="2800" dirty="0" smtClean="0"/>
              <a:t>[2]	A. </a:t>
            </a:r>
            <a:r>
              <a:rPr lang="en-US" sz="2800" dirty="0" err="1" smtClean="0"/>
              <a:t>Jossen</a:t>
            </a:r>
            <a:r>
              <a:rPr lang="en-US" sz="2800" dirty="0" smtClean="0"/>
              <a:t>, “</a:t>
            </a:r>
            <a:r>
              <a:rPr lang="en-US" sz="2800" dirty="0"/>
              <a:t>Fundamentals of battery </a:t>
            </a:r>
            <a:r>
              <a:rPr lang="en-US" sz="2800" dirty="0" smtClean="0"/>
              <a:t>dynamics,” </a:t>
            </a:r>
            <a:r>
              <a:rPr lang="en-US" sz="2800" i="1" dirty="0" smtClean="0"/>
              <a:t>Journal of Power Sources</a:t>
            </a:r>
            <a:r>
              <a:rPr lang="en-US" sz="2800" dirty="0" smtClean="0"/>
              <a:t> 154, pp. 530-538, 2006.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1382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An Introduction to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Modeling an </a:t>
            </a:r>
          </a:p>
          <a:p>
            <a:pPr algn="ctr"/>
            <a:r>
              <a:rPr lang="en-US" sz="4400" dirty="0">
                <a:solidFill>
                  <a:prstClr val="black"/>
                </a:solidFill>
              </a:rPr>
              <a:t>Energy Storage System (ESS)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/>
                </a:solidFill>
              </a:rPr>
              <a:t>Lesson 2.1</a:t>
            </a: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Modeling of Dynamical Systems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5553670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Mohammad </a:t>
            </a:r>
            <a:r>
              <a:rPr lang="en-US" dirty="0" err="1">
                <a:solidFill>
                  <a:prstClr val="black"/>
                </a:solidFill>
              </a:rPr>
              <a:t>Ghanaatpishe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Donald Docimo</a:t>
            </a:r>
          </a:p>
          <a:p>
            <a:r>
              <a:rPr lang="en-US" dirty="0" err="1">
                <a:solidFill>
                  <a:prstClr val="black"/>
                </a:solidFill>
              </a:rPr>
              <a:t>Hosam</a:t>
            </a:r>
            <a:r>
              <a:rPr lang="en-US" dirty="0">
                <a:solidFill>
                  <a:prstClr val="black"/>
                </a:solidFill>
              </a:rPr>
              <a:t> Fathy</a:t>
            </a:r>
          </a:p>
        </p:txBody>
      </p:sp>
    </p:spTree>
    <p:extLst>
      <p:ext uri="{BB962C8B-B14F-4D97-AF65-F5344CB8AC3E}">
        <p14:creationId xmlns:p14="http://schemas.microsoft.com/office/powerpoint/2010/main" val="18680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/>
              <a:t>In control engineering, we use mathematical formalizations to model the behavior of a physical system.</a:t>
            </a:r>
          </a:p>
          <a:p>
            <a:pPr algn="just"/>
            <a:r>
              <a:rPr lang="en-US" sz="2800" dirty="0" smtClean="0"/>
              <a:t>Such a mathematical relation predicts the behavior (outputs) of the physical system under consideration, in terms of the parameters (inputs) that could affect its state. </a:t>
            </a:r>
          </a:p>
          <a:p>
            <a:pPr lvl="1" algn="just"/>
            <a:r>
              <a:rPr lang="en-US" sz="2400" dirty="0" smtClean="0"/>
              <a:t>Example: Ohm’s Law</a:t>
            </a:r>
            <a:endParaRPr lang="en-US" sz="2400" dirty="0"/>
          </a:p>
          <a:p>
            <a:pPr algn="just"/>
            <a:endParaRPr lang="en-US" sz="28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4724400" y="5105400"/>
            <a:ext cx="1924050" cy="876300"/>
            <a:chOff x="4724400" y="5105400"/>
            <a:chExt cx="1924050" cy="876300"/>
          </a:xfrm>
        </p:grpSpPr>
        <p:grpSp>
          <p:nvGrpSpPr>
            <p:cNvPr id="5" name="Group 4"/>
            <p:cNvGrpSpPr/>
            <p:nvPr/>
          </p:nvGrpSpPr>
          <p:grpSpPr>
            <a:xfrm>
              <a:off x="4724400" y="5105400"/>
              <a:ext cx="1924050" cy="876300"/>
              <a:chOff x="4724400" y="5105400"/>
              <a:chExt cx="1924050" cy="8763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5105400"/>
                <a:ext cx="1924050" cy="876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" name="Straight Arrow Connector 6"/>
              <p:cNvCxnSpPr/>
              <p:nvPr/>
            </p:nvCxnSpPr>
            <p:spPr>
              <a:xfrm>
                <a:off x="4724400" y="5562600"/>
                <a:ext cx="4572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4800600" y="518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89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Battery Model</a:t>
            </a:r>
          </a:p>
          <a:p>
            <a:pPr lvl="1"/>
            <a:r>
              <a:rPr lang="en-US" dirty="0" smtClean="0"/>
              <a:t>Typical Inputs: Current, Ambient </a:t>
            </a:r>
            <a:r>
              <a:rPr lang="en-US" dirty="0"/>
              <a:t>t</a:t>
            </a:r>
            <a:r>
              <a:rPr lang="en-US" dirty="0" smtClean="0"/>
              <a:t>emperature</a:t>
            </a:r>
          </a:p>
          <a:p>
            <a:pPr lvl="1"/>
            <a:r>
              <a:rPr lang="en-US" dirty="0" smtClean="0"/>
              <a:t>Typical Outputs: Voltage, State of Charge, State of Health, Electrolyte concentration, etc.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600200" y="3803177"/>
            <a:ext cx="6400800" cy="2292823"/>
            <a:chOff x="1600200" y="3960019"/>
            <a:chExt cx="6400800" cy="2292823"/>
          </a:xfrm>
        </p:grpSpPr>
        <p:grpSp>
          <p:nvGrpSpPr>
            <p:cNvPr id="7" name="Group 6"/>
            <p:cNvGrpSpPr/>
            <p:nvPr/>
          </p:nvGrpSpPr>
          <p:grpSpPr>
            <a:xfrm>
              <a:off x="3124200" y="3960019"/>
              <a:ext cx="3276600" cy="2292823"/>
              <a:chOff x="3124200" y="3960019"/>
              <a:chExt cx="3276600" cy="2292823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124200" y="3960019"/>
                <a:ext cx="3276600" cy="229282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4" name="Picture 2" descr="C:\Users\Donald\Desktop\New folder\100_0176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689" t="15609" r="25311" b="29664"/>
              <a:stretch/>
            </p:blipFill>
            <p:spPr bwMode="auto">
              <a:xfrm>
                <a:off x="3886200" y="4203299"/>
                <a:ext cx="1752600" cy="1438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581400" y="5754377"/>
                <a:ext cx="2362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prstClr val="black"/>
                    </a:solidFill>
                  </a:rPr>
                  <a:t>Battery Model</a:t>
                </a: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1600200" y="5181600"/>
              <a:ext cx="152400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6400800" y="5181600"/>
              <a:ext cx="160020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828800" y="4648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Inputs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3200" y="4648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415674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critical step in modeling process is to study different characteristics and dynamics of the system under consideration.</a:t>
            </a:r>
          </a:p>
          <a:p>
            <a:r>
              <a:rPr lang="en-US" dirty="0"/>
              <a:t>A</a:t>
            </a:r>
            <a:r>
              <a:rPr lang="en-US" dirty="0" smtClean="0"/>
              <a:t> series of experiment is designed to obtain the response of the system to different inputs.</a:t>
            </a:r>
          </a:p>
        </p:txBody>
      </p:sp>
    </p:spTree>
    <p:extLst>
      <p:ext uri="{BB962C8B-B14F-4D97-AF65-F5344CB8AC3E}">
        <p14:creationId xmlns:p14="http://schemas.microsoft.com/office/powerpoint/2010/main" val="22318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validation stage, we make sure that the predicted output of the model agrees with the experimental results within an acceptable tolerance.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3918824"/>
            <a:ext cx="3200400" cy="2027785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837708"/>
            <a:ext cx="3200400" cy="21031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71601" y="6019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Input Current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43600" y="6019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Terminal Voltage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962401" y="4724400"/>
            <a:ext cx="1523999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43550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Battery Cell</a:t>
            </a:r>
          </a:p>
        </p:txBody>
      </p:sp>
    </p:spTree>
    <p:extLst>
      <p:ext uri="{BB962C8B-B14F-4D97-AF65-F5344CB8AC3E}">
        <p14:creationId xmlns:p14="http://schemas.microsoft.com/office/powerpoint/2010/main" val="28782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many dynamical systems, rate of change of the inputs greatly affects the response.</a:t>
            </a:r>
          </a:p>
          <a:p>
            <a:r>
              <a:rPr lang="en-US" dirty="0" smtClean="0"/>
              <a:t>Using sinusoidal inputs, we can study the frequency-dependence of the response of the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5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response of a dynamical system to a sinusoidal input is usually sinusoidal with a potentially different phase and amplitude.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429000"/>
            <a:ext cx="5867400" cy="261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common practice to summarize the frequency response is to construct a vector of magnitude of the amplitude ratio, and angle of the phase difference of the response for every frequency.</a:t>
            </a:r>
          </a:p>
          <a:p>
            <a:r>
              <a:rPr lang="en-US" sz="2400" dirty="0"/>
              <a:t>Drawing these vectors in a </a:t>
            </a:r>
            <a:r>
              <a:rPr lang="en-US" sz="2400" dirty="0" smtClean="0"/>
              <a:t>coordinate system </a:t>
            </a:r>
            <a:r>
              <a:rPr lang="en-US" sz="2400" dirty="0"/>
              <a:t>with the origin as the starting put and passing a curve through all the vector tips, we obtain what is called the </a:t>
            </a:r>
            <a:r>
              <a:rPr lang="en-US" sz="2400" dirty="0" err="1"/>
              <a:t>Nyquist</a:t>
            </a:r>
            <a:r>
              <a:rPr lang="en-US" sz="2400" dirty="0"/>
              <a:t> diagram of the system.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6781800" y="4724400"/>
            <a:ext cx="1339011" cy="1066800"/>
            <a:chOff x="1061935" y="4724400"/>
            <a:chExt cx="1339011" cy="106680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295400" y="4953000"/>
              <a:ext cx="990600" cy="685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334146" y="5638800"/>
              <a:ext cx="1066800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rc 28"/>
            <p:cNvSpPr/>
            <p:nvPr/>
          </p:nvSpPr>
          <p:spPr>
            <a:xfrm>
              <a:off x="1295400" y="5486400"/>
              <a:ext cx="304800" cy="304800"/>
            </a:xfrm>
            <a:prstGeom prst="arc">
              <a:avLst>
                <a:gd name="adj1" fmla="val 18171817"/>
                <a:gd name="adj2" fmla="val 2134752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1600200" y="5269468"/>
                  <a:ext cx="342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</m:oMath>
                    </m:oMathPara>
                  </a14:m>
                  <a:endParaRPr 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0200" y="5269468"/>
                  <a:ext cx="342900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1061935" y="4724400"/>
                  <a:ext cx="995465" cy="5177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|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𝑂𝑢𝑡𝑝𝑢𝑡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𝐼𝑛𝑝𝑢𝑡</m:t>
                          </m:r>
                        </m:den>
                      </m:f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|</m:t>
                      </m:r>
                    </m:oMath>
                  </a14:m>
                  <a:endParaRPr 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1935" y="4724400"/>
                  <a:ext cx="995465" cy="51770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5521" r="-1840" b="-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6433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497</Words>
  <Application>Microsoft Office PowerPoint</Application>
  <PresentationFormat>On-screen Show (4:3)</PresentationFormat>
  <Paragraphs>92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1_Office Theme</vt:lpstr>
      <vt:lpstr>PowerPoint Presentation</vt:lpstr>
      <vt:lpstr>PowerPoint Presentation</vt:lpstr>
      <vt:lpstr>Dynamical Systems</vt:lpstr>
      <vt:lpstr>Battery Models</vt:lpstr>
      <vt:lpstr>System Modeling</vt:lpstr>
      <vt:lpstr>System Modeling</vt:lpstr>
      <vt:lpstr>Frequency Response</vt:lpstr>
      <vt:lpstr>Frequency Response</vt:lpstr>
      <vt:lpstr>Frequency Response</vt:lpstr>
      <vt:lpstr>Frequency Response</vt:lpstr>
      <vt:lpstr>Frequency Response</vt:lpstr>
      <vt:lpstr>Frequency Response</vt:lpstr>
      <vt:lpstr>Frequency Response</vt:lpstr>
      <vt:lpstr>Frequency Response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Beth Bezaire</cp:lastModifiedBy>
  <cp:revision>10</cp:revision>
  <dcterms:created xsi:type="dcterms:W3CDTF">2013-04-01T13:48:48Z</dcterms:created>
  <dcterms:modified xsi:type="dcterms:W3CDTF">2014-08-28T22:50:39Z</dcterms:modified>
</cp:coreProperties>
</file>